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31A2"/>
    <a:srgbClr val="A100FF"/>
    <a:srgbClr val="883C84"/>
    <a:srgbClr val="461B49"/>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5337" autoAdjust="0"/>
  </p:normalViewPr>
  <p:slideViewPr>
    <p:cSldViewPr>
      <p:cViewPr varScale="1">
        <p:scale>
          <a:sx n="59" d="100"/>
          <a:sy n="59" d="100"/>
        </p:scale>
        <p:origin x="41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3837234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314740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14538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166239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29153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553313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391808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365430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304898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1562423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1072798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8.svg"/><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8.png"/><Relationship Id="rId4" Type="http://schemas.openxmlformats.org/officeDocument/2006/relationships/image" Target="../media/image18.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631749" y="3359725"/>
            <a:ext cx="6428509" cy="3046988"/>
          </a:xfrm>
          <a:prstGeom prst="rect">
            <a:avLst/>
          </a:prstGeom>
        </p:spPr>
        <p:txBody>
          <a:bodyPr wrap="square" lIns="0" tIns="0" rIns="0" bIns="0" rtlCol="0" anchor="t">
            <a:spAutoFit/>
          </a:bodyPr>
          <a:lstStyle/>
          <a:p>
            <a:pPr algn="ctr"/>
            <a:r>
              <a:rPr lang="en-US" sz="6600" spc="-80" dirty="0">
                <a:latin typeface="Graphik Regular" panose="020B0503030202060203" pitchFamily="34" charset="0"/>
              </a:rPr>
              <a:t>Data Processing and Visualization Using Python and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rot="1153642">
            <a:off x="2361065" y="6852501"/>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4630400" y="38100"/>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 name="Picture 1"/>
          <p:cNvPicPr>
            <a:picLocks noChangeAspect="1"/>
          </p:cNvPicPr>
          <p:nvPr/>
        </p:nvPicPr>
        <p:blipFill>
          <a:blip r:embed="rId7"/>
          <a:stretch>
            <a:fillRect/>
          </a:stretch>
        </p:blipFill>
        <p:spPr>
          <a:xfrm>
            <a:off x="2514600" y="1333500"/>
            <a:ext cx="15399901" cy="79979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42057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srcRect l="4069" t="1617" r="4069" b="1617"/>
          <a:stretch>
            <a:fillRect/>
          </a:stretch>
        </p:blipFill>
        <p:spPr>
          <a:xfrm>
            <a:off x="318569" y="1461927"/>
            <a:ext cx="5036754" cy="7963390"/>
          </a:xfrm>
          <a:prstGeom prst="rect">
            <a:avLst/>
          </a:prstGeom>
        </p:spPr>
      </p:pic>
      <p:sp>
        <p:nvSpPr>
          <p:cNvPr id="6" name="TextBox 6"/>
          <p:cNvSpPr txBox="1"/>
          <p:nvPr/>
        </p:nvSpPr>
        <p:spPr>
          <a:xfrm>
            <a:off x="335010" y="29132"/>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7962900"/>
            <a:ext cx="5159368" cy="2017079"/>
            <a:chOff x="0" y="0"/>
            <a:chExt cx="12948451" cy="2689439"/>
          </a:xfrm>
        </p:grpSpPr>
        <p:pic>
          <p:nvPicPr>
            <p:cNvPr id="8" name="Picture 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230821"/>
            <a:ext cx="5159368" cy="2017079"/>
            <a:chOff x="0" y="0"/>
            <a:chExt cx="12948451" cy="2689439"/>
          </a:xfrm>
        </p:grpSpPr>
        <p:pic>
          <p:nvPicPr>
            <p:cNvPr id="13" name="Picture 1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p:cNvSpPr txBox="1"/>
          <p:nvPr/>
        </p:nvSpPr>
        <p:spPr>
          <a:xfrm>
            <a:off x="6019800" y="495300"/>
            <a:ext cx="11811000" cy="8956298"/>
          </a:xfrm>
          <a:prstGeom prst="rect">
            <a:avLst/>
          </a:prstGeom>
          <a:noFill/>
        </p:spPr>
        <p:txBody>
          <a:bodyPr wrap="square" rtlCol="0">
            <a:spAutoFit/>
          </a:bodyPr>
          <a:lstStyle/>
          <a:p>
            <a:pPr algn="just">
              <a:lnSpc>
                <a:spcPct val="150000"/>
              </a:lnSpc>
            </a:pPr>
            <a:r>
              <a:rPr lang="en-US" sz="2400" dirty="0" smtClean="0"/>
              <a:t>The </a:t>
            </a:r>
            <a:r>
              <a:rPr lang="en-US" sz="2400" dirty="0"/>
              <a:t>analysis </a:t>
            </a:r>
            <a:r>
              <a:rPr lang="en-US" sz="2400" dirty="0" smtClean="0"/>
              <a:t>of data of social Buzz reveals </a:t>
            </a:r>
            <a:r>
              <a:rPr lang="en-US" sz="2400" dirty="0"/>
              <a:t>valuable </a:t>
            </a:r>
            <a:r>
              <a:rPr lang="en-US" sz="2400" dirty="0" smtClean="0"/>
              <a:t>insights, providing </a:t>
            </a:r>
            <a:r>
              <a:rPr lang="en-US" sz="2400" dirty="0"/>
              <a:t>a clear understanding of the most popular categories and posting trends</a:t>
            </a:r>
            <a:r>
              <a:rPr lang="en-US" sz="2400" dirty="0" smtClean="0"/>
              <a:t>:</a:t>
            </a:r>
          </a:p>
          <a:p>
            <a:pPr algn="just">
              <a:lnSpc>
                <a:spcPct val="150000"/>
              </a:lnSpc>
            </a:pPr>
            <a:r>
              <a:rPr lang="en-US" sz="2400" b="1" dirty="0" smtClean="0"/>
              <a:t>1. </a:t>
            </a:r>
            <a:r>
              <a:rPr lang="en-US" sz="2400" b="1" u="sng" dirty="0" smtClean="0"/>
              <a:t>Top </a:t>
            </a:r>
            <a:r>
              <a:rPr lang="en-US" sz="2400" b="1" u="sng" dirty="0"/>
              <a:t>5 Popular Categories</a:t>
            </a:r>
            <a:r>
              <a:rPr lang="en-US" sz="2400" b="1" u="sng" dirty="0" smtClean="0"/>
              <a:t>:</a:t>
            </a:r>
          </a:p>
          <a:p>
            <a:pPr algn="just">
              <a:lnSpc>
                <a:spcPct val="150000"/>
              </a:lnSpc>
            </a:pPr>
            <a:r>
              <a:rPr lang="en-US" sz="2400" dirty="0" smtClean="0"/>
              <a:t>The </a:t>
            </a:r>
            <a:r>
              <a:rPr lang="en-US" sz="2400" dirty="0"/>
              <a:t>analysis identifies the top 5 most popular categories based on their combined score and post counts. These categories are Animals, Science, Healthy Eating, Food, and Technology. They collectively account for 36% of the total population of posts</a:t>
            </a:r>
            <a:r>
              <a:rPr lang="en-US" sz="2400" dirty="0" smtClean="0"/>
              <a:t>.</a:t>
            </a:r>
          </a:p>
          <a:p>
            <a:pPr algn="just">
              <a:lnSpc>
                <a:spcPct val="150000"/>
              </a:lnSpc>
            </a:pPr>
            <a:r>
              <a:rPr lang="en-US" sz="2400" b="1" dirty="0" smtClean="0"/>
              <a:t>2</a:t>
            </a:r>
            <a:r>
              <a:rPr lang="en-US" sz="2400" b="1" dirty="0"/>
              <a:t>. </a:t>
            </a:r>
            <a:r>
              <a:rPr lang="en-US" sz="2400" b="1" u="sng" dirty="0" smtClean="0"/>
              <a:t>Seasonal </a:t>
            </a:r>
            <a:r>
              <a:rPr lang="en-US" sz="2400" b="1" u="sng" dirty="0"/>
              <a:t>Posting Trends</a:t>
            </a:r>
            <a:r>
              <a:rPr lang="en-US" sz="2400" b="1" u="sng" dirty="0" smtClean="0"/>
              <a:t>:</a:t>
            </a:r>
          </a:p>
          <a:p>
            <a:pPr algn="just">
              <a:lnSpc>
                <a:spcPct val="150000"/>
              </a:lnSpc>
            </a:pPr>
            <a:r>
              <a:rPr lang="en-US" sz="2400" dirty="0" smtClean="0"/>
              <a:t>The </a:t>
            </a:r>
            <a:r>
              <a:rPr lang="en-US" sz="2400" dirty="0"/>
              <a:t>analysis also unveils the posting trends over the months of the year. May exhibits the highest posting activity, followed by a </a:t>
            </a:r>
            <a:r>
              <a:rPr lang="en-US" sz="2400" dirty="0" smtClean="0"/>
              <a:t>rapid </a:t>
            </a:r>
            <a:r>
              <a:rPr lang="en-US" sz="2400" dirty="0"/>
              <a:t>decrease in postings from January to February. The months with high and low posting activity, such as May and February, warrant further exploration to understand the underlying factors driving these variations</a:t>
            </a:r>
            <a:r>
              <a:rPr lang="en-US" sz="2400" dirty="0" smtClean="0"/>
              <a:t>.</a:t>
            </a:r>
          </a:p>
          <a:p>
            <a:pPr algn="just">
              <a:lnSpc>
                <a:spcPct val="150000"/>
              </a:lnSpc>
            </a:pPr>
            <a:endParaRPr lang="en-US" sz="2400" dirty="0"/>
          </a:p>
          <a:p>
            <a:pPr algn="just">
              <a:lnSpc>
                <a:spcPct val="150000"/>
              </a:lnSpc>
            </a:pPr>
            <a:r>
              <a:rPr lang="en-US" sz="2400" dirty="0" smtClean="0"/>
              <a:t>Understanding </a:t>
            </a:r>
            <a:r>
              <a:rPr lang="en-US" sz="2400" dirty="0"/>
              <a:t>these insights can be crucial for strategic decision-making and content planning. Exploring the root causes of posting fluctuations in specific months can help tailor content strategies and engagement efforts to maximize the impact and reach of posts across different categories and time </a:t>
            </a:r>
            <a:r>
              <a:rPr lang="en-US" sz="2400" dirty="0" smtClean="0"/>
              <a:t>periods and utilize </a:t>
            </a:r>
            <a:r>
              <a:rPr lang="en-US" sz="2400" smtClean="0"/>
              <a:t>resources accordingly.</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30151" y="483735"/>
            <a:ext cx="11480209" cy="1387609"/>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grpSp>
        <p:nvGrpSpPr>
          <p:cNvPr id="5" name="Group 5"/>
          <p:cNvGrpSpPr/>
          <p:nvPr/>
        </p:nvGrpSpPr>
        <p:grpSpPr>
          <a:xfrm>
            <a:off x="14249400" y="24197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570817" y="3708316"/>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2078088" y="6828651"/>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154258" y="271579"/>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
        <p:nvSpPr>
          <p:cNvPr id="22" name="TextBox 21"/>
          <p:cNvSpPr txBox="1"/>
          <p:nvPr/>
        </p:nvSpPr>
        <p:spPr>
          <a:xfrm>
            <a:off x="2830151" y="2270760"/>
            <a:ext cx="11571649" cy="5078313"/>
          </a:xfrm>
          <a:prstGeom prst="rect">
            <a:avLst/>
          </a:prstGeom>
          <a:noFill/>
        </p:spPr>
        <p:txBody>
          <a:bodyPr wrap="square" rtlCol="0">
            <a:spAutoFit/>
          </a:bodyPr>
          <a:lstStyle/>
          <a:p>
            <a:r>
              <a:rPr lang="en-US" sz="5400" spc="-19" dirty="0">
                <a:solidFill>
                  <a:srgbClr val="000000"/>
                </a:solidFill>
                <a:latin typeface="Graphik Regular" panose="020B0503030202060203" pitchFamily="34" charset="0"/>
              </a:rPr>
              <a:t>Project recap</a:t>
            </a:r>
          </a:p>
          <a:p>
            <a:r>
              <a:rPr lang="en-US" sz="5400" spc="-19" dirty="0">
                <a:solidFill>
                  <a:srgbClr val="000000"/>
                </a:solidFill>
                <a:latin typeface="Graphik Regular" panose="020B0503030202060203" pitchFamily="34" charset="0"/>
              </a:rPr>
              <a:t>Problem</a:t>
            </a:r>
          </a:p>
          <a:p>
            <a:r>
              <a:rPr lang="en-US" sz="5400" spc="-19" dirty="0">
                <a:solidFill>
                  <a:srgbClr val="000000"/>
                </a:solidFill>
                <a:latin typeface="Graphik Regular" panose="020B0503030202060203" pitchFamily="34" charset="0"/>
              </a:rPr>
              <a:t>The Analytics team</a:t>
            </a:r>
          </a:p>
          <a:p>
            <a:r>
              <a:rPr lang="en-US" sz="5400" spc="-19" dirty="0">
                <a:solidFill>
                  <a:srgbClr val="000000"/>
                </a:solidFill>
                <a:latin typeface="Graphik Regular" panose="020B0503030202060203" pitchFamily="34" charset="0"/>
              </a:rPr>
              <a:t>Process</a:t>
            </a:r>
          </a:p>
          <a:p>
            <a:r>
              <a:rPr lang="en-US" sz="5400" spc="-19" dirty="0" smtClean="0">
                <a:solidFill>
                  <a:srgbClr val="000000"/>
                </a:solidFill>
                <a:latin typeface="Graphik Regular" panose="020B0503030202060203" pitchFamily="34" charset="0"/>
              </a:rPr>
              <a:t>Insights</a:t>
            </a:r>
          </a:p>
          <a:p>
            <a:r>
              <a:rPr lang="en-US" sz="5400" spc="-19" dirty="0" smtClean="0">
                <a:solidFill>
                  <a:srgbClr val="000000"/>
                </a:solidFill>
                <a:latin typeface="Graphik Regular" panose="020B0503030202060203" pitchFamily="34" charset="0"/>
              </a:rPr>
              <a:t>Summary</a:t>
            </a:r>
            <a:endParaRPr lang="en-US" sz="5400" spc="-19" dirty="0">
              <a:solidFill>
                <a:srgbClr val="000000"/>
              </a:solidFill>
              <a:latin typeface="Graphik Regular" panose="020B050303020206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33400" y="510487"/>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419100"/>
            <a:ext cx="12731504" cy="7733754"/>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24944" y="477754"/>
            <a:ext cx="6453903" cy="6467663"/>
          </a:xfrm>
          <a:prstGeom prst="rect">
            <a:avLst/>
          </a:prstGeom>
        </p:spPr>
      </p:pic>
      <p:sp>
        <p:nvSpPr>
          <p:cNvPr id="33" name="TextBox 33"/>
          <p:cNvSpPr txBox="1"/>
          <p:nvPr/>
        </p:nvSpPr>
        <p:spPr>
          <a:xfrm>
            <a:off x="1063431" y="1951156"/>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7063044" y="673884"/>
            <a:ext cx="10234355" cy="6555641"/>
          </a:xfrm>
          <a:prstGeom prst="rect">
            <a:avLst/>
          </a:prstGeom>
          <a:noFill/>
        </p:spPr>
        <p:txBody>
          <a:bodyPr wrap="square" rtlCol="0">
            <a:spAutoFit/>
          </a:bodyPr>
          <a:lstStyle/>
          <a:p>
            <a:pPr>
              <a:lnSpc>
                <a:spcPct val="150000"/>
              </a:lnSpc>
            </a:pPr>
            <a:r>
              <a:rPr lang="en-US" sz="4000" b="1" spc="-80" dirty="0" smtClean="0">
                <a:latin typeface="Graphik Regular" panose="020B0503030202060203" pitchFamily="34" charset="0"/>
              </a:rPr>
              <a:t>Accenture</a:t>
            </a:r>
            <a:r>
              <a:rPr lang="en-US" sz="4000" spc="-80" dirty="0" smtClean="0">
                <a:latin typeface="Graphik Regular" panose="020B0503030202060203" pitchFamily="34" charset="0"/>
              </a:rPr>
              <a:t> is </a:t>
            </a:r>
            <a:r>
              <a:rPr lang="en-US" sz="4000" spc="-80" dirty="0">
                <a:latin typeface="Graphik Regular" panose="020B0503030202060203" pitchFamily="34" charset="0"/>
              </a:rPr>
              <a:t>running a 3 month initial project in order to prove to </a:t>
            </a:r>
            <a:r>
              <a:rPr lang="en-US" sz="4000" b="1" spc="-80" dirty="0" smtClean="0">
                <a:latin typeface="Graphik Regular" panose="020B0503030202060203" pitchFamily="34" charset="0"/>
              </a:rPr>
              <a:t>Social </a:t>
            </a:r>
            <a:r>
              <a:rPr lang="en-US" sz="4000" b="1" spc="-80" dirty="0">
                <a:latin typeface="Graphik Regular" panose="020B0503030202060203" pitchFamily="34" charset="0"/>
              </a:rPr>
              <a:t>Buzz</a:t>
            </a:r>
            <a:r>
              <a:rPr lang="en-US" sz="4000" spc="-80" dirty="0">
                <a:latin typeface="Graphik Regular" panose="020B0503030202060203" pitchFamily="34" charset="0"/>
              </a:rPr>
              <a:t> </a:t>
            </a:r>
            <a:r>
              <a:rPr lang="en-US" sz="4000" spc="-80" dirty="0" smtClean="0">
                <a:latin typeface="Graphik Regular" panose="020B0503030202060203" pitchFamily="34" charset="0"/>
              </a:rPr>
              <a:t>that </a:t>
            </a:r>
            <a:r>
              <a:rPr lang="en-US" sz="4000" spc="-80" dirty="0">
                <a:latin typeface="Graphik Regular" panose="020B0503030202060203" pitchFamily="34" charset="0"/>
              </a:rPr>
              <a:t>we are the best firm to work with.</a:t>
            </a:r>
            <a:br>
              <a:rPr lang="en-US" sz="4000" spc="-80" dirty="0">
                <a:latin typeface="Graphik Regular" panose="020B0503030202060203" pitchFamily="34" charset="0"/>
              </a:rPr>
            </a:br>
            <a:r>
              <a:rPr lang="en-US" sz="4000" spc="-80" dirty="0">
                <a:latin typeface="Graphik Regular" panose="020B0503030202060203" pitchFamily="34" charset="0"/>
              </a:rPr>
              <a:t> </a:t>
            </a:r>
            <a:r>
              <a:rPr lang="en-US" sz="4000" b="1" spc="-80" dirty="0" smtClean="0">
                <a:latin typeface="Graphik Regular" panose="020B0503030202060203" pitchFamily="34" charset="0"/>
              </a:rPr>
              <a:t>Social Buzz</a:t>
            </a:r>
            <a:r>
              <a:rPr lang="en-US" sz="4000" spc="-80" dirty="0" smtClean="0">
                <a:latin typeface="Graphik Regular" panose="020B0503030202060203" pitchFamily="34" charset="0"/>
              </a:rPr>
              <a:t> </a:t>
            </a:r>
            <a:r>
              <a:rPr lang="en-US" sz="4000" spc="-80" dirty="0">
                <a:latin typeface="Graphik Regular" panose="020B0503030202060203" pitchFamily="34" charset="0"/>
              </a:rPr>
              <a:t>expecting the </a:t>
            </a:r>
            <a:r>
              <a:rPr lang="en-US" sz="4000" spc="-80" dirty="0" smtClean="0">
                <a:latin typeface="Graphik Regular" panose="020B0503030202060203" pitchFamily="34" charset="0"/>
              </a:rPr>
              <a:t>following</a:t>
            </a:r>
            <a:r>
              <a:rPr lang="en-US" sz="4000" spc="-80" dirty="0">
                <a:latin typeface="Graphik Regular" panose="020B0503030202060203" pitchFamily="34" charset="0"/>
              </a:rPr>
              <a:t>: </a:t>
            </a:r>
          </a:p>
          <a:p>
            <a:pPr marL="171450" indent="-742950">
              <a:lnSpc>
                <a:spcPct val="150000"/>
              </a:lnSpc>
              <a:buFont typeface="+mj-lt"/>
              <a:buAutoNum type="arabicPeriod"/>
            </a:pPr>
            <a:r>
              <a:rPr lang="en-US" sz="4000" spc="-80" dirty="0">
                <a:latin typeface="Graphik Regular" panose="020B0503030202060203" pitchFamily="34" charset="0"/>
              </a:rPr>
              <a:t>- An audit of their big data </a:t>
            </a:r>
            <a:r>
              <a:rPr lang="en-US" sz="4000" spc="-80" dirty="0" smtClean="0">
                <a:latin typeface="Graphik Regular" panose="020B0503030202060203" pitchFamily="34" charset="0"/>
              </a:rPr>
              <a:t>practice.</a:t>
            </a:r>
            <a:endParaRPr lang="en-US" sz="4000" spc="-80" dirty="0">
              <a:latin typeface="Graphik Regular" panose="020B0503030202060203" pitchFamily="34" charset="0"/>
            </a:endParaRPr>
          </a:p>
          <a:p>
            <a:pPr marL="171450" indent="-742950">
              <a:lnSpc>
                <a:spcPct val="150000"/>
              </a:lnSpc>
              <a:buFont typeface="+mj-lt"/>
              <a:buAutoNum type="arabicPeriod"/>
            </a:pPr>
            <a:r>
              <a:rPr lang="en-US" sz="4000" spc="-80" dirty="0">
                <a:latin typeface="Graphik Regular" panose="020B0503030202060203" pitchFamily="34" charset="0"/>
              </a:rPr>
              <a:t>- Recommendations for a successful </a:t>
            </a:r>
            <a:r>
              <a:rPr lang="en-US" sz="4000" spc="-80" dirty="0" smtClean="0">
                <a:latin typeface="Graphik Regular" panose="020B0503030202060203" pitchFamily="34" charset="0"/>
              </a:rPr>
              <a:t>IPO. </a:t>
            </a:r>
            <a:endParaRPr lang="en-US" sz="4000" spc="-80" dirty="0">
              <a:latin typeface="Graphik Regular" panose="020B0503030202060203" pitchFamily="34" charset="0"/>
            </a:endParaRPr>
          </a:p>
          <a:p>
            <a:pPr marL="171450" indent="-742950">
              <a:lnSpc>
                <a:spcPct val="150000"/>
              </a:lnSpc>
              <a:buFont typeface="+mj-lt"/>
              <a:buAutoNum type="arabicPeriod"/>
            </a:pPr>
            <a:r>
              <a:rPr lang="en-US" sz="4000" spc="-80" dirty="0">
                <a:latin typeface="Graphik Regular" panose="020B0503030202060203" pitchFamily="34" charset="0"/>
              </a:rPr>
              <a:t>- An analysis of their content categories that highlights the top 5 categories with the largest aggregate </a:t>
            </a:r>
            <a:r>
              <a:rPr lang="en-US" sz="4000" spc="-80" dirty="0" smtClean="0">
                <a:latin typeface="Graphik Regular" panose="020B0503030202060203" pitchFamily="34" charset="0"/>
              </a:rPr>
              <a:t>popularity.</a:t>
            </a:r>
            <a:endParaRPr lang="en-US" sz="4000" spc="-80" dirty="0">
              <a:latin typeface="Graphik Regular" panose="020B050303020206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42492" y="74291"/>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38628" y="18261"/>
            <a:ext cx="5066772" cy="10268739"/>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445630" y="242654"/>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34719" y="678889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4817484" y="5680474"/>
            <a:ext cx="3470516" cy="4568426"/>
          </a:xfrm>
          <a:prstGeom prst="rect">
            <a:avLst/>
          </a:prstGeom>
        </p:spPr>
      </p:pic>
      <p:sp>
        <p:nvSpPr>
          <p:cNvPr id="21" name="TextBox 21"/>
          <p:cNvSpPr txBox="1"/>
          <p:nvPr/>
        </p:nvSpPr>
        <p:spPr>
          <a:xfrm>
            <a:off x="1983894" y="2213487"/>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5142381" y="334202"/>
            <a:ext cx="11926419" cy="8248412"/>
          </a:xfrm>
          <a:prstGeom prst="rect">
            <a:avLst/>
          </a:prstGeom>
          <a:noFill/>
        </p:spPr>
        <p:txBody>
          <a:bodyPr wrap="square" rtlCol="0">
            <a:spAutoFit/>
          </a:bodyPr>
          <a:lstStyle/>
          <a:p>
            <a:endParaRPr lang="en-US" dirty="0"/>
          </a:p>
          <a:p>
            <a:pPr algn="just">
              <a:lnSpc>
                <a:spcPct val="200000"/>
              </a:lnSpc>
            </a:pPr>
            <a:r>
              <a:rPr lang="en-US" sz="3200" b="1" u="sng" spc="-80" dirty="0" smtClean="0">
                <a:latin typeface="Graphik Regular" panose="020B0503030202060203" pitchFamily="34" charset="0"/>
              </a:rPr>
              <a:t>Client facing following problems : </a:t>
            </a:r>
          </a:p>
          <a:p>
            <a:pPr marL="342900" indent="-342900" algn="just">
              <a:lnSpc>
                <a:spcPct val="200000"/>
              </a:lnSpc>
              <a:buFont typeface="Arial" panose="020B0604020202020204" pitchFamily="34" charset="0"/>
              <a:buChar char="•"/>
            </a:pPr>
            <a:r>
              <a:rPr lang="en-US" sz="3200" spc="-80" dirty="0">
                <a:latin typeface="Graphik Regular" panose="020B0503030202060203" pitchFamily="34" charset="0"/>
              </a:rPr>
              <a:t>Data is increasing every day due digital nature of their core product, </a:t>
            </a:r>
          </a:p>
          <a:p>
            <a:pPr marL="342900" indent="-342900" algn="just">
              <a:lnSpc>
                <a:spcPct val="200000"/>
              </a:lnSpc>
              <a:buFont typeface="Arial" panose="020B0604020202020204" pitchFamily="34" charset="0"/>
              <a:buChar char="•"/>
            </a:pPr>
            <a:r>
              <a:rPr lang="en-US" sz="3200" spc="-80" dirty="0" smtClean="0">
                <a:latin typeface="Graphik Regular" panose="020B0503030202060203" pitchFamily="34" charset="0"/>
              </a:rPr>
              <a:t>Unstructured Data, requires </a:t>
            </a:r>
            <a:r>
              <a:rPr lang="en-US" sz="3200" spc="-80" dirty="0">
                <a:latin typeface="Graphik Regular" panose="020B0503030202060203" pitchFamily="34" charset="0"/>
              </a:rPr>
              <a:t>extremely sophisticated and expensive technology to </a:t>
            </a:r>
            <a:r>
              <a:rPr lang="en-US" sz="3200" spc="-80" dirty="0" smtClean="0">
                <a:latin typeface="Graphik Regular" panose="020B0503030202060203" pitchFamily="34" charset="0"/>
              </a:rPr>
              <a:t>manage.</a:t>
            </a:r>
          </a:p>
          <a:p>
            <a:pPr marL="342900" indent="-342900" algn="just">
              <a:lnSpc>
                <a:spcPct val="200000"/>
              </a:lnSpc>
              <a:buFont typeface="Arial" panose="020B0604020202020204" pitchFamily="34" charset="0"/>
              <a:buChar char="•"/>
            </a:pPr>
            <a:r>
              <a:rPr lang="en-US" sz="3200" spc="-80" dirty="0" smtClean="0">
                <a:latin typeface="Graphik Regular" panose="020B0503030202060203" pitchFamily="34" charset="0"/>
              </a:rPr>
              <a:t>Small size company and limited resources. </a:t>
            </a:r>
            <a:endParaRPr lang="en-US" sz="3200" spc="-80" dirty="0">
              <a:latin typeface="Graphik Regular" panose="020B0503030202060203" pitchFamily="34" charset="0"/>
            </a:endParaRPr>
          </a:p>
          <a:p>
            <a:pPr algn="just">
              <a:lnSpc>
                <a:spcPct val="200000"/>
              </a:lnSpc>
            </a:pPr>
            <a:r>
              <a:rPr lang="en-US" sz="3200" spc="-80" dirty="0" smtClean="0">
                <a:latin typeface="Graphik Regular" panose="020B0503030202060203" pitchFamily="34" charset="0"/>
              </a:rPr>
              <a:t>They </a:t>
            </a:r>
            <a:r>
              <a:rPr lang="en-US" sz="3200" spc="-80" dirty="0">
                <a:latin typeface="Graphik Regular" panose="020B0503030202060203" pitchFamily="34" charset="0"/>
              </a:rPr>
              <a:t>are now looking </a:t>
            </a:r>
            <a:r>
              <a:rPr lang="en-US" sz="3200" spc="-80" dirty="0" smtClean="0">
                <a:latin typeface="Graphik Regular" panose="020B0503030202060203" pitchFamily="34" charset="0"/>
              </a:rPr>
              <a:t>for external expertise due following reasons: </a:t>
            </a:r>
            <a:endParaRPr lang="en-US" sz="3200" spc="-80" dirty="0">
              <a:latin typeface="Graphik Regular" panose="020B0503030202060203" pitchFamily="34" charset="0"/>
            </a:endParaRPr>
          </a:p>
          <a:p>
            <a:pPr algn="just">
              <a:lnSpc>
                <a:spcPct val="200000"/>
              </a:lnSpc>
            </a:pPr>
            <a:r>
              <a:rPr lang="en-US" sz="3200" spc="-80" dirty="0">
                <a:latin typeface="Graphik Regular" panose="020B0503030202060203" pitchFamily="34" charset="0"/>
              </a:rPr>
              <a:t>1) They </a:t>
            </a:r>
            <a:r>
              <a:rPr lang="en-US" sz="3200" spc="-80" dirty="0" smtClean="0">
                <a:latin typeface="Graphik Regular" panose="020B0503030202060203" pitchFamily="34" charset="0"/>
              </a:rPr>
              <a:t>need guidance to complete </a:t>
            </a:r>
            <a:r>
              <a:rPr lang="en-US" sz="3200" spc="-80" dirty="0">
                <a:latin typeface="Graphik Regular" panose="020B0503030202060203" pitchFamily="34" charset="0"/>
              </a:rPr>
              <a:t>an IPO by the end of next </a:t>
            </a:r>
            <a:r>
              <a:rPr lang="en-US" sz="3200" spc="-80" dirty="0" smtClean="0">
                <a:latin typeface="Graphik Regular" panose="020B0503030202060203" pitchFamily="34" charset="0"/>
              </a:rPr>
              <a:t>year.</a:t>
            </a:r>
            <a:endParaRPr lang="en-US" sz="3200" spc="-80" dirty="0">
              <a:latin typeface="Graphik Regular" panose="020B0503030202060203" pitchFamily="34" charset="0"/>
            </a:endParaRPr>
          </a:p>
          <a:p>
            <a:pPr algn="just">
              <a:lnSpc>
                <a:spcPct val="200000"/>
              </a:lnSpc>
            </a:pPr>
            <a:r>
              <a:rPr lang="en-US" sz="3200" spc="-80" dirty="0">
                <a:latin typeface="Graphik Regular" panose="020B0503030202060203" pitchFamily="34" charset="0"/>
              </a:rPr>
              <a:t>2) </a:t>
            </a:r>
            <a:r>
              <a:rPr lang="en-US" sz="3200" spc="-80" dirty="0" smtClean="0">
                <a:latin typeface="Graphik Regular" panose="020B0503030202060203" pitchFamily="34" charset="0"/>
              </a:rPr>
              <a:t>They </a:t>
            </a:r>
            <a:r>
              <a:rPr lang="en-US" sz="3200" spc="-80" dirty="0">
                <a:latin typeface="Graphik Regular" panose="020B0503030202060203" pitchFamily="34" charset="0"/>
              </a:rPr>
              <a:t>want an experienced practice to </a:t>
            </a:r>
            <a:r>
              <a:rPr lang="en-US" sz="3200" spc="-80" dirty="0" smtClean="0">
                <a:latin typeface="Graphik Regular" panose="020B0503030202060203" pitchFamily="34" charset="0"/>
              </a:rPr>
              <a:t>help. </a:t>
            </a:r>
            <a:endParaRPr lang="en-US" sz="3200" spc="-80" dirty="0">
              <a:latin typeface="Graphik Regular" panose="020B0503030202060203" pitchFamily="34" charset="0"/>
            </a:endParaRPr>
          </a:p>
          <a:p>
            <a:pPr algn="just">
              <a:lnSpc>
                <a:spcPct val="200000"/>
              </a:lnSpc>
            </a:pPr>
            <a:r>
              <a:rPr lang="en-US" sz="3200" spc="-80" dirty="0">
                <a:latin typeface="Graphik Regular" panose="020B0503030202060203" pitchFamily="34" charset="0"/>
              </a:rPr>
              <a:t>3) They want to learn data best practices from a large </a:t>
            </a:r>
            <a:r>
              <a:rPr lang="en-US" sz="3200" spc="-80" dirty="0" smtClean="0">
                <a:latin typeface="Graphik Regular" panose="020B0503030202060203" pitchFamily="34" charset="0"/>
              </a:rPr>
              <a:t>corporation.</a:t>
            </a:r>
            <a:endParaRPr lang="en-US" sz="3200" spc="-80" dirty="0">
              <a:latin typeface="Graphik Regular" panose="020B050303020206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4" y="406153"/>
            <a:ext cx="8222992" cy="929495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355997" y="2631930"/>
            <a:ext cx="4340177" cy="2784573"/>
          </a:xfrm>
          <a:prstGeom prst="rect">
            <a:avLst/>
          </a:prstGeom>
          <a:solidFill>
            <a:srgbClr val="FFFFFF"/>
          </a:solidFill>
        </p:spPr>
      </p:sp>
      <p:grpSp>
        <p:nvGrpSpPr>
          <p:cNvPr id="16" name="Group 16"/>
          <p:cNvGrpSpPr>
            <a:grpSpLocks noChangeAspect="1"/>
          </p:cNvGrpSpPr>
          <p:nvPr/>
        </p:nvGrpSpPr>
        <p:grpSpPr>
          <a:xfrm>
            <a:off x="14778730" y="1218198"/>
            <a:ext cx="2290070" cy="229007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3781037" y="976167"/>
            <a:ext cx="2387712" cy="2378384"/>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4778730" y="4169414"/>
            <a:ext cx="2290070" cy="2290070"/>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3773332" y="3949540"/>
            <a:ext cx="2402311" cy="2331744"/>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4778730" y="7120630"/>
            <a:ext cx="2290070" cy="2290070"/>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1920151" y="4169414"/>
            <a:ext cx="5141157" cy="2462213"/>
          </a:xfrm>
          <a:prstGeom prst="rect">
            <a:avLst/>
          </a:prstGeom>
        </p:spPr>
        <p:txBody>
          <a:bodyPr wrap="square"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2" name="Picture 31"/>
          <p:cNvPicPr>
            <a:picLocks noChangeAspect="1"/>
          </p:cNvPicPr>
          <p:nvPr/>
        </p:nvPicPr>
        <p:blipFill>
          <a:blip r:embed="rId7"/>
          <a:stretch>
            <a:fillRect/>
          </a:stretch>
        </p:blipFill>
        <p:spPr>
          <a:xfrm>
            <a:off x="13392329" y="5480528"/>
            <a:ext cx="8" cy="20"/>
          </a:xfrm>
          <a:prstGeom prst="rect">
            <a:avLst/>
          </a:prstGeom>
        </p:spPr>
      </p:pic>
      <p:pic>
        <p:nvPicPr>
          <p:cNvPr id="33" name="Picture 32"/>
          <p:cNvPicPr>
            <a:picLocks noChangeAspect="1"/>
          </p:cNvPicPr>
          <p:nvPr/>
        </p:nvPicPr>
        <p:blipFill>
          <a:blip r:embed="rId7"/>
          <a:stretch>
            <a:fillRect/>
          </a:stretch>
        </p:blipFill>
        <p:spPr>
          <a:xfrm>
            <a:off x="13544729" y="5632928"/>
            <a:ext cx="8" cy="20"/>
          </a:xfrm>
          <a:prstGeom prst="rect">
            <a:avLst/>
          </a:prstGeom>
        </p:spPr>
      </p:pic>
      <p:pic>
        <p:nvPicPr>
          <p:cNvPr id="37" name="Picture 36"/>
          <p:cNvPicPr>
            <a:picLocks noChangeAspect="1"/>
          </p:cNvPicPr>
          <p:nvPr/>
        </p:nvPicPr>
        <p:blipFill>
          <a:blip r:embed="rId8"/>
          <a:stretch>
            <a:fillRect/>
          </a:stretch>
        </p:blipFill>
        <p:spPr>
          <a:xfrm>
            <a:off x="9046492" y="495300"/>
            <a:ext cx="4212308" cy="9205807"/>
          </a:xfrm>
          <a:prstGeom prst="rect">
            <a:avLst/>
          </a:prstGeom>
        </p:spPr>
      </p:pic>
      <p:sp>
        <p:nvSpPr>
          <p:cNvPr id="34" name="TextBox 33"/>
          <p:cNvSpPr txBox="1"/>
          <p:nvPr/>
        </p:nvSpPr>
        <p:spPr>
          <a:xfrm>
            <a:off x="10820400" y="8075435"/>
            <a:ext cx="762000" cy="461665"/>
          </a:xfrm>
          <a:prstGeom prst="rect">
            <a:avLst/>
          </a:prstGeom>
          <a:solidFill>
            <a:schemeClr val="bg1"/>
          </a:solidFill>
        </p:spPr>
        <p:txBody>
          <a:bodyPr wrap="square" rtlCol="0">
            <a:spAutoFit/>
          </a:bodyPr>
          <a:lstStyle/>
          <a:p>
            <a:r>
              <a:rPr lang="en-US" sz="2400" b="1" dirty="0" smtClean="0"/>
              <a:t>Me</a:t>
            </a:r>
            <a:endParaRPr lang="en-US" sz="2400" b="1" dirty="0"/>
          </a:p>
        </p:txBody>
      </p:sp>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44600" y="6965144"/>
            <a:ext cx="2230288" cy="2207321"/>
          </a:xfrm>
          <a:prstGeom prst="ellipse">
            <a:avLst/>
          </a:prstGeom>
          <a:ln w="50800" cap="rnd">
            <a:solidFill>
              <a:srgbClr val="2831A2">
                <a:alpha val="99000"/>
              </a:srgb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420290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522391" y="1028700"/>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2286000"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2819400"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335280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4114800"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275713" y="1477207"/>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3113913" y="30504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4876800" y="79272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4104513" y="628650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3647313" y="4650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352800" y="1105708"/>
            <a:ext cx="9829800" cy="1163845"/>
          </a:xfrm>
          <a:prstGeom prst="rect">
            <a:avLst/>
          </a:prstGeom>
          <a:noFill/>
        </p:spPr>
        <p:txBody>
          <a:bodyPr wrap="square" rtlCol="0">
            <a:spAutoFit/>
          </a:bodyPr>
          <a:lstStyle/>
          <a:p>
            <a:pPr>
              <a:lnSpc>
                <a:spcPts val="9600"/>
              </a:lnSpc>
            </a:pPr>
            <a:r>
              <a:rPr lang="en-US" sz="5400" spc="-80" dirty="0" smtClean="0">
                <a:solidFill>
                  <a:srgbClr val="FFFFFF"/>
                </a:solidFill>
                <a:latin typeface="Graphik Regular" panose="020B0503030202060203" pitchFamily="34" charset="0"/>
              </a:rPr>
              <a:t>Understanding Data</a:t>
            </a:r>
            <a:endParaRPr lang="en-US" sz="5400" spc="-80" dirty="0">
              <a:solidFill>
                <a:srgbClr val="FFFFFF"/>
              </a:solidFill>
              <a:latin typeface="Graphik Regular" panose="020B0503030202060203" pitchFamily="34" charset="0"/>
            </a:endParaRPr>
          </a:p>
        </p:txBody>
      </p:sp>
      <p:sp>
        <p:nvSpPr>
          <p:cNvPr id="40" name="TextBox 39"/>
          <p:cNvSpPr txBox="1"/>
          <p:nvPr/>
        </p:nvSpPr>
        <p:spPr>
          <a:xfrm>
            <a:off x="4114800" y="2677061"/>
            <a:ext cx="9829800" cy="1323439"/>
          </a:xfrm>
          <a:prstGeom prst="rect">
            <a:avLst/>
          </a:prstGeom>
          <a:noFill/>
        </p:spPr>
        <p:txBody>
          <a:bodyPr wrap="square" rtlCol="0">
            <a:spAutoFit/>
          </a:bodyPr>
          <a:lstStyle/>
          <a:p>
            <a:pPr>
              <a:lnSpc>
                <a:spcPts val="9600"/>
              </a:lnSpc>
            </a:pPr>
            <a:r>
              <a:rPr lang="en-US" sz="5400" spc="-80" dirty="0" smtClean="0">
                <a:solidFill>
                  <a:srgbClr val="FFFFFF"/>
                </a:solidFill>
                <a:latin typeface="Graphik Regular" panose="020B0503030202060203" pitchFamily="34" charset="0"/>
              </a:rPr>
              <a:t>Data Cleaning</a:t>
            </a:r>
            <a:endParaRPr lang="en-US" sz="6000" spc="-80" dirty="0">
              <a:solidFill>
                <a:srgbClr val="FFFFFF"/>
              </a:solidFill>
              <a:latin typeface="Graphik Regular" panose="020B0503030202060203" pitchFamily="34" charset="0"/>
            </a:endParaRPr>
          </a:p>
        </p:txBody>
      </p:sp>
      <p:sp>
        <p:nvSpPr>
          <p:cNvPr id="41" name="TextBox 40"/>
          <p:cNvSpPr txBox="1"/>
          <p:nvPr/>
        </p:nvSpPr>
        <p:spPr>
          <a:xfrm>
            <a:off x="4648200" y="4305300"/>
            <a:ext cx="9829800" cy="1323439"/>
          </a:xfrm>
          <a:prstGeom prst="rect">
            <a:avLst/>
          </a:prstGeom>
          <a:noFill/>
        </p:spPr>
        <p:txBody>
          <a:bodyPr wrap="square" rtlCol="0">
            <a:spAutoFit/>
          </a:bodyPr>
          <a:lstStyle/>
          <a:p>
            <a:pPr>
              <a:lnSpc>
                <a:spcPts val="9600"/>
              </a:lnSpc>
            </a:pPr>
            <a:r>
              <a:rPr lang="en-US" sz="5400" spc="-80" dirty="0" smtClean="0">
                <a:solidFill>
                  <a:srgbClr val="FFFFFF"/>
                </a:solidFill>
                <a:latin typeface="Graphik Regular" panose="020B0503030202060203" pitchFamily="34" charset="0"/>
              </a:rPr>
              <a:t>Data Modelling</a:t>
            </a:r>
            <a:endParaRPr lang="en-US" sz="5400" spc="-80" dirty="0">
              <a:solidFill>
                <a:srgbClr val="FFFFFF"/>
              </a:solidFill>
              <a:latin typeface="Graphik Regular" panose="020B0503030202060203" pitchFamily="34" charset="0"/>
            </a:endParaRPr>
          </a:p>
        </p:txBody>
      </p:sp>
      <p:sp>
        <p:nvSpPr>
          <p:cNvPr id="42" name="TextBox 41"/>
          <p:cNvSpPr txBox="1"/>
          <p:nvPr/>
        </p:nvSpPr>
        <p:spPr>
          <a:xfrm>
            <a:off x="5181600" y="6029861"/>
            <a:ext cx="8763000" cy="1323439"/>
          </a:xfrm>
          <a:prstGeom prst="rect">
            <a:avLst/>
          </a:prstGeom>
          <a:noFill/>
        </p:spPr>
        <p:txBody>
          <a:bodyPr wrap="square" rtlCol="0">
            <a:spAutoFit/>
          </a:bodyPr>
          <a:lstStyle/>
          <a:p>
            <a:pPr>
              <a:lnSpc>
                <a:spcPts val="9600"/>
              </a:lnSpc>
            </a:pPr>
            <a:r>
              <a:rPr lang="en-US" sz="6000" spc="-80" dirty="0" smtClean="0">
                <a:solidFill>
                  <a:srgbClr val="FFFFFF"/>
                </a:solidFill>
                <a:latin typeface="Graphik Regular" panose="020B0503030202060203" pitchFamily="34" charset="0"/>
              </a:rPr>
              <a:t>Data Analysis </a:t>
            </a:r>
            <a:endParaRPr lang="en-US" sz="5400" spc="-80" dirty="0">
              <a:solidFill>
                <a:srgbClr val="FFFFFF"/>
              </a:solidFill>
              <a:latin typeface="Graphik Regular" panose="020B0503030202060203" pitchFamily="34" charset="0"/>
            </a:endParaRPr>
          </a:p>
        </p:txBody>
      </p:sp>
      <p:sp>
        <p:nvSpPr>
          <p:cNvPr id="43" name="TextBox 42"/>
          <p:cNvSpPr txBox="1"/>
          <p:nvPr/>
        </p:nvSpPr>
        <p:spPr>
          <a:xfrm>
            <a:off x="5969763" y="7658100"/>
            <a:ext cx="7974837" cy="1323439"/>
          </a:xfrm>
          <a:prstGeom prst="rect">
            <a:avLst/>
          </a:prstGeom>
          <a:noFill/>
        </p:spPr>
        <p:txBody>
          <a:bodyPr wrap="square" rtlCol="0">
            <a:spAutoFit/>
          </a:bodyPr>
          <a:lstStyle/>
          <a:p>
            <a:pPr>
              <a:lnSpc>
                <a:spcPts val="9600"/>
              </a:lnSpc>
            </a:pPr>
            <a:r>
              <a:rPr lang="en-US" sz="6000" spc="-80" dirty="0" smtClean="0">
                <a:solidFill>
                  <a:srgbClr val="FFFFFF"/>
                </a:solidFill>
                <a:latin typeface="Graphik Regular" panose="020B0503030202060203" pitchFamily="34" charset="0"/>
              </a:rPr>
              <a:t>Draw insights from Data</a:t>
            </a:r>
            <a:endParaRPr lang="en-US" sz="5400" spc="-80" dirty="0">
              <a:solidFill>
                <a:srgbClr val="FFFFFF"/>
              </a:solidFill>
              <a:latin typeface="Graphik Regular" panose="020B050303020206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308561" y="113688"/>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pic>
        <p:nvPicPr>
          <p:cNvPr id="14" name="Picture 13"/>
          <p:cNvPicPr>
            <a:picLocks noChangeAspect="1"/>
          </p:cNvPicPr>
          <p:nvPr/>
        </p:nvPicPr>
        <p:blipFill>
          <a:blip r:embed="rId7"/>
          <a:stretch>
            <a:fillRect/>
          </a:stretch>
        </p:blipFill>
        <p:spPr>
          <a:xfrm>
            <a:off x="7949820" y="271084"/>
            <a:ext cx="2644092"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8"/>
          <a:stretch>
            <a:fillRect/>
          </a:stretch>
        </p:blipFill>
        <p:spPr>
          <a:xfrm>
            <a:off x="152400" y="2628900"/>
            <a:ext cx="9305079" cy="7198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9"/>
          <a:stretch>
            <a:fillRect/>
          </a:stretch>
        </p:blipFill>
        <p:spPr>
          <a:xfrm>
            <a:off x="9624051" y="2645535"/>
            <a:ext cx="8435349" cy="7182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rot="1153642">
            <a:off x="2361065" y="6852501"/>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4630400" y="38100"/>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390" name="Picture 389"/>
          <p:cNvPicPr>
            <a:picLocks noChangeAspect="1"/>
          </p:cNvPicPr>
          <p:nvPr/>
        </p:nvPicPr>
        <p:blipFill>
          <a:blip r:embed="rId7"/>
          <a:stretch>
            <a:fillRect/>
          </a:stretch>
        </p:blipFill>
        <p:spPr>
          <a:xfrm>
            <a:off x="7162800" y="252479"/>
            <a:ext cx="4572000" cy="9628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rot="1153642">
            <a:off x="1713427" y="6776301"/>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4666292" y="96798"/>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stretch>
            <a:fillRect/>
          </a:stretch>
        </p:blipFill>
        <p:spPr>
          <a:xfrm>
            <a:off x="2406995" y="1089545"/>
            <a:ext cx="15652405" cy="83072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4728</TotalTime>
  <Words>382</Words>
  <Application>Microsoft Office PowerPoint</Application>
  <PresentationFormat>Custom</PresentationFormat>
  <Paragraphs>71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Graphik Regular</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30</cp:revision>
  <dcterms:created xsi:type="dcterms:W3CDTF">2006-08-16T00:00:00Z</dcterms:created>
  <dcterms:modified xsi:type="dcterms:W3CDTF">2023-09-23T15:31:23Z</dcterms:modified>
  <dc:identifier>DAEhDyfaYKE</dc:identifier>
</cp:coreProperties>
</file>